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p:scale>
          <a:sx n="75" d="100"/>
          <a:sy n="75" d="100"/>
        </p:scale>
        <p:origin x="1013" y="15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17-09-2025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SAE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Transport Forum (ITF)</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U.S. Department of Transportation (USDOT)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Vehicles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Commission Directorate‑General for Mobility and Transport (DG MOVE)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Association of Public Transport (UITP)</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Vehicular Technology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30.6 Million by 2032. The market shows a steady CAGR of 12% from 2025 to 2032. Rapid progress in sensing, AI and fleet orchestration, combined with urban congestion and demand for lower‑cost shared mobility, is driving robotaxi adoption. Regulatory pilots, strategic OEM–tech partnerships and mobility‑as‑a‑service models accelerate commercialization, while safety validation and public acceptance remain critical gating factors. Leading autonomous software firms and OEM-backed programs compete via data‑driven performance, scalable operations and electrified platforms. Near‑term trends include geofenced deployments, cloud‑native fleet management and multimodal integration; longer‑term expansion depends on regulatory harmonization, insurance frameworks and continuous improvement in perception and edge decisioning.</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30.6</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Advanced autonomy and sensors: Continued improvements in perception, localization, and decision-making software combined with lower-cost, higher-performance sensors and compute enable reliable, scalable robotaxi operations. Machine learning models trained on diverse datasets, redundant sensor fusion, and edge-cloud compute architectures increase safety and operational uptime. These technical advances reduce per-vehicle downtime, simplify fleet management, and lower total cost of ownership, making commercial deployment economically viable across urban environments and accelerating investor and operator confidence. They improve regulatory acceptance and consumer adoption rapidly.
Supportive regulation and infrastructure: Clear, risk-based regulatory frameworks, safety standards, and streamlined permitting lower deployment barriers for robotaxi operators. Collaboration between policymakers, city planners, and private firms enables geofenced pilot zones, curb-management policies, and investment in AV-ready roadways and charging infrastructure. Public-private partnerships and subsidies for early fleets accelerate scale, while standardized testing and transparent reporting build public trust. Together these measures reduce operational uncertainty, shorten time-to-market, and unlock broader commercial adoption across metropolitan regions. They also attract long-term investment.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33325808"/>
              </p:ext>
            </p:extLst>
          </p:nvPr>
        </p:nvGraphicFramePr>
        <p:xfrm>
          <a:off x="333828" y="914400"/>
          <a:ext cx="11494377" cy="55168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778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Advancements in artificial intelligence combined with sophisticated sensor fusion have transformed autonomous navigation by improving perception, prediction, and planning in complex urban environments. Leading developers integrate lidar, radar, and camera signals to create redundant situational awareness that handles occlusions and adverse weather. Waymo exemplifies approach in its driverless service, while Cruise relies on multi sensor arrays for dense city driving. Baidu Apollo has adapted similar stacks for Chinese cities, demonstrating that software and hardware integration is central to robotaxi feasibility.
Supportive regulation and rising public acceptance accelerate real world trials and commercial services, creating pathways for scaling operations. Municipal agencies increasingly collaborate with developers to design safety frameworks and permitting processes that address liability, data sharing, and geofencing. San Francisco and Phoenix have hosted pilots, and Chinese regulators have enabled trial corridors for domestic firms. These cooperative frameworks reduce deployment friction, making it feasible for companies to iterate technology in live traffic while building confidence among riders, insurers, and policymakers.
Declining costs of sensors and onboard computing combined with ride hailing integration enable more viable commercial models and fleet economics. Suppliers and automakers now form strategic alliances to amortize research and production expenses, exemplified by collaborations such as Motional with vehicle manufacturers and Waymo's supply arrangements with established carmakers. Fleet operators leverage shared platforms and logistics expertise from mobility service firms to manage maintenance, charging, and routing, turning autonomous vehicles from prototypes into operational assets suited for urban passenger transport.
Urbanization and the shift toward shared mobility create demand for on demand autonomous services that complement mass transit and reduce parking footprint. Cities exploring curb management and low emission zones view robotaxis as tools to optimize last mile connections, as seen in trials of autonomous shuttles in Singapore and pilot services integrated with transit hubs in select European cities. Electrified robotaxi fleets promise reduced tailpipe emissions when paired with cleaner grids, reinforcing municipal goals for livable, efficient sustainable urban mobility.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Advances in AI and Sensor Fusion Driving Deployment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628844"/>
              </p:ext>
            </p:extLst>
          </p:nvPr>
        </p:nvGraphicFramePr>
        <p:xfrm>
          <a:off x="333828" y="914400"/>
          <a:ext cx="11494377" cy="553720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8007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Electrification of robotaxi fleets requires dedicated charging and swapping infrastructure at depots and curbside to support continuous operation. Cities that electrified public transport provide examples: Shenzhen converted its bus and taxi fleets to electric, demonstrating operational viability for high-utilization vehicles. China’s NIO operates battery swap stations that enable rapid energy replenishment for commercial vehicles, while Tesla’s Supercharger network illustrates high-power corridor charging. These real-world models show that tailored charging solutions are essential for robotaxi uptime and route planning across cities.
Grid reinforcements and smart energy management are critical as robotaxi fleets shift electricity demand toward concentrated charging peaks. Utilities and grid operators are piloting managed charging, dynamic pricing, and vehicle-to-grid schemes to mitigate strain and provide ancillary services. For example, Californian utilities have proposed fleet charging programs while European operators study flexibility from vehicle fleets. These initiatives show coordinated utility engagement, regulatory frameworks, and smart charging policies must align with operator schedules to ensure reliable, sustainable robotaxi operations across cities.
Operators are adopting depot microgrids, solar arrays, and stationary batteries to decouple robotaxi charging from peak grid stress and to increase resilience. Logistics firms and fleets offer real-world precedents: UPS and Amazon are deploying depot charging and storage for electric delivery vehicles, demonstrating scalable operational models. These localized energy systems enable overnight and opportunistic charging, reducing demand spikes and supporting renewable integration. Robotaxi operators adopting similar strategies can smooth load profiles, lower operational risk, and improve sustainability credentials in settings.
Commercial viability depends on collaborative energy agreements among operators, automakers and municipalities to finance charging and guarantee uptime. Examples include fleet electrification trials using dedicated depots by automaker-backed AV programs plus utility incentive programs in California for commercial vehicle charging. Cruise’s GM-backed fleet and Waymo’s deployment experience illustrate how OEM relationships shape energy solutions and depot design. Such collaborations enable shared investment in charging scale, align schedules with grid capacity, and reduce barriers for robotaxi operators entering diverse urban markets.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Charging, Energy and Grid Upgrades Facilitating Robotaxi Electrification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2348512015"/>
              </p:ext>
            </p:extLst>
          </p:nvPr>
        </p:nvGraphicFramePr>
        <p:xfrm>
          <a:off x="333828" y="914400"/>
          <a:ext cx="11494377" cy="54660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043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fragmentation and unclear liability frameworks hinder global robotaxi scaling, creating legal ambiguity for operators and insurers. Different jurisdictions impose varied safety certification, testing permissions, and operational limits, forcing companies to tailor systems to each market. For example, Waymo, Cruise, and Baidu have navigated distinct local rules when expanding beyond initial service areas, leading to conservative deployment choices. This patchwork increases compliance overhead and delays public acceptance, as policymakers, manufacturers, and insurers debate responsibility allocation after incidents across different markets.
Technical validation of autonomous driving systems remains a major restraint because rare edge cases and environmental variability challenge sensor perception and decision algorithms. Complex urban scenes, adverse weather, and unpredictable human road user behavior expose limitations in lidar, radar, and camera fusion, prompting more simulation. Incidents like the well publicized collision involving a ride hailing company's test vehicle in a suburban area highlight testing gaps. Automakers and tech firms must invest in exhaustive scenario coverage to reach acceptable safety confidence.
Public trust and acceptance pose significant challenges as high profile service suspensions and negative press shape perceptions about safety and reliability. Communities and labor groups express concern about job displacement, prompting protests and regulatory scrutiny in cities where pilot services operate. Operators such as Waymo and Cruise have encountered vocal local debates and pauses that influence rollout plans. Building community engagement, transparent incident reporting, and clear benefits for displaced workers are necessary to overcome skepticism and secure broader municipal support.
High infrastructure demands create barriers, as cities must adapt curb space, charging and communication networks for autonomous fleets. Gaps in standardized vehicle infrastructure interfaces and secure data exchange complicate vendor integration. Cybersecurity and privacy concerns around continuous sensor and mapping data have drawn regulator and civil society attention. Cities like San Francisco and Shenzhen illustrate the infrastructure complexity faced by operators today. Automakers, mobility platforms, and telecom providers must coordinate with municipalities to create interoperable, resilient systems for sustainable operations.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Uncertainty and Liability in Global Robotaxi Deployment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ROBOTAXI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2019-2032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ROBOTAXI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Beijing DIDI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Beijing, China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19,113</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USD 28.77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Region</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2012</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ROBOTAXI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Beijing DIDI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2012</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Beijing, China</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USD 28.77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19,113</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https://www.didiglobal.com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3964801095"/>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Beijing DIDI, known globally as DiDi Global, is China’s leading mobility platform and an active participant in the global robotaxi market through its DiDi Autonomous Driving unit. Headquartered in Beijing and established in 2012, the company leverages its massive ride-hailing network, mapping data, and operations expertise to scale Level 4 driverless services. DiDi operates limited robotaxi pilots in select Chinese cities and is working with automotive partners to industrialize purpose-built autonomous EVs and fleet operations. Its technology stack spans perception, prediction, planning, orchestration, and remote assistance, tied into a 24/7 operations center and the main DiDi app for seamless ordering and safety oversight. While most revenue still comes from conventional ride-hailing, DiDi positions robotaxis as a long-term growth driver that can lower costs per kilometer and improve service reliability. The company’s scale, regulatory engagement, and manufacturing partnerships make it a key regional contender with potential to expand as policies mature.</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DiDi Robotaxi is an autonomous ride-hailing service that integrates Level 4 self-driving technology with DiDi’s large-scale dispatch platform. Operating in select Chinese districts, it offers safe, low-cost trips using sensor-rich EVs, remote assistance, and 24/7 operations centers, while enabling seamless booking, monitoring, and feedback through the standard DiDi app experience.</a:t>
            </a:r>
          </a:p>
          <a:p>
            <a:pPr>
              <a:lnSpc>
                <a:spcPct val="150000"/>
              </a:lnSpc>
            </a:pP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Beijing DIDI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Beijing DIDI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Beijing DIDI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23">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r h="349632">
                <a:tc>
                  <a:txBody>
                    <a:bodyPr/>
                    <a:lstStyle/>
                    <a:p>
                      <a:pPr>
                        <a:defRPr sz="1100" b="0">
                          <a:solidFill>
                            <a:srgbClr val="000000"/>
                          </a:solidFill>
                          <a:latin typeface="Pooppins"/>
                        </a:defRPr>
                      </a:pPr>
                      <a:r>
                        <a:t>                    8.1.1. LiDAR Sensors</a:t>
                      </a:r>
                    </a:p>
                  </a:txBody>
                  <a:tcPr>
                    <a:noFill/>
                    <a:lnL>
                      <a:noFill/>
                    </a:lnL>
                    <a:lnR>
                      <a:noFill/>
                    </a:lnR>
                    <a:lnT>
                      <a:noFill/>
                    </a:lnT>
                    <a:lnB>
                      <a:noFill/>
                    </a:lnB>
                  </a:tcPr>
                </a:tc>
                <a:tc>
                  <a:txBody>
                    <a:bodyPr/>
                    <a:lstStyle/>
                    <a:p>
                      <a:pPr>
                        <a:defRPr sz="1100" b="0">
                          <a:solidFill>
                            <a:srgbClr val="000000"/>
                          </a:solidFill>
                          <a:latin typeface="Pooppins"/>
                        </a:defRPr>
                      </a:pPr>
                      <a:r>
                        <a:t>                    11.2.1. UK</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Lapscape</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Beijing DIDI</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23">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Apple Inc.</a:t>
                      </a:r>
                    </a:p>
                  </a:txBody>
                  <a:tcPr>
                    <a:noFill/>
                    <a:lnL>
                      <a:noFill/>
                    </a:lnL>
                    <a:lnR>
                      <a:noFill/>
                    </a:lnR>
                    <a:lnT>
                      <a:noFill/>
                    </a:lnT>
                    <a:lnB>
                      <a:noFill/>
                    </a:lnB>
                  </a:tcPr>
                </a:tc>
              </a:tr>
              <a:tr h="349632">
                <a:tc>
                  <a:txBody>
                    <a:bodyPr/>
                    <a:lstStyle/>
                    <a:p>
                      <a:pPr>
                        <a:defRPr sz="1100" b="0">
                          <a:solidFill>
                            <a:srgbClr val="000000"/>
                          </a:solidFill>
                          <a:latin typeface="Pooppins"/>
                        </a:defRPr>
                      </a:pPr>
                      <a:r>
                        <a:t>                    11.5.1. GCC Countries</a:t>
                      </a:r>
                    </a:p>
                  </a:txBody>
                  <a:tcPr>
                    <a:noFill/>
                    <a:lnL>
                      <a:noFill/>
                    </a:lnL>
                    <a:lnR>
                      <a:noFill/>
                    </a:lnR>
                    <a:lnT>
                      <a:noFill/>
                    </a:lnT>
                    <a:lnB>
                      <a:noFill/>
                    </a:lnB>
                  </a:tcPr>
                </a:tc>
                <a:tc>
                  <a:txBody>
                    <a:bodyPr/>
                    <a:lstStyle/>
                    <a:p>
                      <a:pPr>
                        <a:defRPr sz="1100" b="0">
                          <a:solidFill>
                            <a:srgbClr val="000000"/>
                          </a:solidFill>
                          <a:latin typeface="Pooppins"/>
                        </a:defRPr>
                      </a:pPr>
                      <a:r>
                        <a:t>          13.3.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13.4. Alphabet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13.6.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14253</TotalTime>
  <Words>2455</Words>
  <Application>Microsoft Office PowerPoint</Application>
  <PresentationFormat>Widescreen</PresentationFormat>
  <Paragraphs>493</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117</cp:revision>
  <dcterms:created xsi:type="dcterms:W3CDTF">2024-08-12T13:13:25Z</dcterms:created>
  <dcterms:modified xsi:type="dcterms:W3CDTF">2025-09-17T11:36:22Z</dcterms:modified>
</cp:coreProperties>
</file>